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24750" cy="10693400"/>
  <p:notesSz cx="7102475" cy="10234613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8">
          <p15:clr>
            <a:srgbClr val="A4A3A4"/>
          </p15:clr>
        </p15:guide>
        <p15:guide id="2" pos="2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125" d="100"/>
          <a:sy n="125" d="100"/>
        </p:scale>
        <p:origin x="-1986" y="1512"/>
      </p:cViewPr>
      <p:guideLst>
        <p:guide orient="horz" pos="3368"/>
        <p:guide pos="2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56" y="3321887"/>
            <a:ext cx="6396038" cy="229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713" y="6059595"/>
            <a:ext cx="5267325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3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091582" y="618831"/>
            <a:ext cx="1269802" cy="13178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2179" y="618831"/>
            <a:ext cx="3683993" cy="13178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4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3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04" y="6871501"/>
            <a:ext cx="6396038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404" y="4532321"/>
            <a:ext cx="6396038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6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2179" y="3604074"/>
            <a:ext cx="2476897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4488" y="3604074"/>
            <a:ext cx="2476897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38" y="428233"/>
            <a:ext cx="6772275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239" y="2393640"/>
            <a:ext cx="3324738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6239" y="3391194"/>
            <a:ext cx="3324738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2469" y="2393640"/>
            <a:ext cx="3326044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2469" y="3391194"/>
            <a:ext cx="3326044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3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2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5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39" y="425755"/>
            <a:ext cx="2475591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1969" y="425758"/>
            <a:ext cx="4206545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6239" y="2237694"/>
            <a:ext cx="2475591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1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903" y="7485380"/>
            <a:ext cx="4514850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74903" y="955475"/>
            <a:ext cx="4514850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4903" y="8369072"/>
            <a:ext cx="4514850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38" y="428233"/>
            <a:ext cx="6772275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238" y="2495128"/>
            <a:ext cx="6772275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6238" y="9911200"/>
            <a:ext cx="175577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685C2-BC1B-4233-B3EB-4B917C366442}" type="datetimeFigureOut">
              <a:rPr lang="ru-RU" smtClean="0"/>
              <a:pPr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70956" y="9911200"/>
            <a:ext cx="2382838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92738" y="9911200"/>
            <a:ext cx="175577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B74A-6222-4D15-B480-58E278CE80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3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20" y="6614"/>
            <a:ext cx="7528770" cy="105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2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049" y="1589"/>
            <a:ext cx="7558634" cy="106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7E1E18-99B4-419E-9E9A-BA3546C8C887}"/>
              </a:ext>
            </a:extLst>
          </p:cNvPr>
          <p:cNvSpPr txBox="1"/>
          <p:nvPr/>
        </p:nvSpPr>
        <p:spPr>
          <a:xfrm>
            <a:off x="261913" y="1489048"/>
            <a:ext cx="6858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Roboto Light" panose="02000000000000000000" pitchFamily="2" charset="0"/>
                <a:cs typeface="Arial" pitchFamily="34" charset="0"/>
              </a:rPr>
              <a:t>Уважаемые господа!</a:t>
            </a:r>
            <a:endParaRPr lang="ru-RU" sz="1000" b="1" dirty="0">
              <a:latin typeface="Arial" pitchFamily="34" charset="0"/>
              <a:ea typeface="Roboto Light" panose="02000000000000000000" pitchFamily="2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Техцентр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Сумотори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», официальный дилер грузовых автомобилей FAW в России. предлагает приобрести новый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мобиль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FAW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3310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 исполнении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бетоносмеситель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с прямым приводом от ДВС автомобиля.</a:t>
            </a:r>
            <a:endParaRPr lang="ru-RU" sz="1000" dirty="0">
              <a:latin typeface="Arial" pitchFamily="34" charset="0"/>
              <a:ea typeface="Roboto Light" panose="02000000000000000000" pitchFamily="2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CF3CA2E-8140-4936-A7AF-5718AA2D33C1}"/>
              </a:ext>
            </a:extLst>
          </p:cNvPr>
          <p:cNvSpPr txBox="1"/>
          <p:nvPr/>
        </p:nvSpPr>
        <p:spPr>
          <a:xfrm>
            <a:off x="404789" y="7989906"/>
            <a:ext cx="6786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latin typeface="Times New Roman" pitchFamily="18" charset="0"/>
              <a:ea typeface="Roboto Light" panose="02000000000000000000" pitchFamily="2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Гарантия на автомобиль 18 месяцев, либо 180 000 км. пробега, в зависимости от того, что наступит ранее.</a:t>
            </a:r>
          </a:p>
          <a:p>
            <a:endParaRPr lang="ru-RU" sz="1100" dirty="0" smtClean="0">
              <a:latin typeface="Times New Roman" pitchFamily="18" charset="0"/>
              <a:ea typeface="Roboto Light" panose="02000000000000000000" pitchFamily="2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Цена на </a:t>
            </a:r>
            <a:r>
              <a:rPr lang="ru-RU" sz="1100" dirty="0" err="1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автобетоносмеситель</a:t>
            </a:r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FAW </a:t>
            </a:r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с колёсной формулой 8х4  с барабаном на 14куб. м. </a:t>
            </a:r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8 5</a:t>
            </a:r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00 </a:t>
            </a:r>
            <a:r>
              <a:rPr lang="ru-RU" sz="1100" dirty="0" smtClean="0">
                <a:latin typeface="Times New Roman" pitchFamily="18" charset="0"/>
                <a:ea typeface="Roboto Light" panose="02000000000000000000" pitchFamily="2" charset="0"/>
                <a:cs typeface="Times New Roman" pitchFamily="18" charset="0"/>
              </a:rPr>
              <a:t>000 руб. с НДС</a:t>
            </a:r>
          </a:p>
          <a:p>
            <a:endParaRPr lang="ru-RU" sz="1100" dirty="0" smtClean="0">
              <a:latin typeface="Times New Roman" pitchFamily="18" charset="0"/>
              <a:ea typeface="Roboto Light" panose="02000000000000000000" pitchFamily="2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ea typeface="Roboto Light" panose="02000000000000000000" pitchFamily="2" charset="0"/>
              <a:cs typeface="Times New Roman" pitchFamily="18" charset="0"/>
            </a:endParaRPr>
          </a:p>
        </p:txBody>
      </p:sp>
      <p:pic>
        <p:nvPicPr>
          <p:cNvPr id="1026" name="Picture 2" descr="IMG_0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27" y="2131990"/>
            <a:ext cx="3314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09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277" y="2131990"/>
            <a:ext cx="32877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6227" y="4775196"/>
          <a:ext cx="6715172" cy="3251546"/>
        </p:xfrm>
        <a:graphic>
          <a:graphicData uri="http://schemas.openxmlformats.org/drawingml/2006/table">
            <a:tbl>
              <a:tblPr/>
              <a:tblGrid>
                <a:gridCol w="2408723"/>
                <a:gridCol w="2179054"/>
                <a:gridCol w="2127395"/>
              </a:tblGrid>
              <a:tr h="2282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Шасси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модель: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максимальная масса, кг: 42 600 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колесная формула: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x4 (4WD)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размер шин: 315/80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22.5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Антикоррозийная обработка рамы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подвеска рессорная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гидроусилитель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руля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Антиблокировочная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тормозная система (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ABS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):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WABCO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Бак с жидкостью </a:t>
                      </a:r>
                      <a:r>
                        <a:rPr lang="en-US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AdBlue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л: 40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Двигатель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Модель: CA6DM2–39E5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1010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Дизельный, рядный, 6-ти цилиндровый, объём 11 050 с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ru-RU" sz="1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Мощность, л.с: 390 / 2100 об.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ТНВД, Форсунки: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BOSCH CPN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2.2-6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DL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Common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Rail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Турбокомпрессор: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HOLSET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HX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Экологический класс: EURO </a:t>
                      </a:r>
                      <a:r>
                        <a:rPr lang="ru-RU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573" marR="25573" marT="25573" marB="25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Кабина улучшенной комплектации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Цельнометаллическая, 2-х местная, спальное место водителя (220х70), 2-х дверная, откидывающаяся вперед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электрогидроподъемник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кабины, климат контроль (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отопитель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/кондиционер)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Радио приёмник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FM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USB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разъёмом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Пневмоподвеска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водительского кресла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Электростеклоподъёмники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Центральный замок (управление с ключа).</a:t>
                      </a:r>
                    </a:p>
                  </a:txBody>
                  <a:tcPr marL="25573" marR="25573" marT="25573" marB="25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Трансмиссия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коробка передач: механическая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Fast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Gear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12JSD180TА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передач вперёд: 12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передач назад :2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Сцепление: 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YIDONG 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Ф430. Сухое однодисковое с гидравлическим приводом и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пневмоусилением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Ведущий мост</a:t>
                      </a:r>
                      <a:r>
                        <a:rPr lang="en-U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Hub-reduction Ratio 5.769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Бетоносмесительная установка: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Прямой привод от ДВС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Рабочий объём миксера : 14 м3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 защиты от перелива</a:t>
                      </a:r>
                      <a:endParaRPr lang="ru-RU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573" marR="25573" marT="25573" marB="255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07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91" y="-10662"/>
            <a:ext cx="6742532" cy="102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4789" y="1346172"/>
          <a:ext cx="6812830" cy="732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415"/>
                <a:gridCol w="3406415"/>
              </a:tblGrid>
              <a:tr h="269244">
                <a:tc gridSpan="2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Технические характеристики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автобетоносмесителя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14 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³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75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Снаряженная масса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18 960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Полная масса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42 600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7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Arial"/>
                          <a:ea typeface="Times New Roman"/>
                          <a:cs typeface="Times New Roman"/>
                        </a:rPr>
                        <a:t>Комплектация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Производитель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YATE (Официальный партнер завода </a:t>
                      </a: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FAW</a:t>
                      </a: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Гидравлическая система: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HYD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Гидравлический насос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Eaton 64 </a:t>
                      </a:r>
                      <a:r>
                        <a:rPr lang="en-US" sz="1100">
                          <a:latin typeface="Times New Roman"/>
                          <a:ea typeface="MS Gothic"/>
                          <a:cs typeface="Times New Roman"/>
                        </a:rPr>
                        <a:t>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ACA6423)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Гидравлический мотор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Eaton 64 </a:t>
                      </a:r>
                      <a:r>
                        <a:rPr lang="en-US" sz="1100">
                          <a:latin typeface="Times New Roman"/>
                          <a:ea typeface="MS Gothic"/>
                          <a:cs typeface="Times New Roman"/>
                        </a:rPr>
                        <a:t>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ACA6423)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Редуктор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FJ-7500  FAST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Материал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JJ520, специальный высокопрочный износостойкий лист для автобетоносмесителя производства Shougang, толщина: 5 мм, толщина головки: 8 мм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Материал реборд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JJ520, специальный высокопрочный износостойкий лист для </a:t>
                      </a:r>
                      <a:r>
                        <a:rPr lang="ru-RU" sz="1000" dirty="0" err="1">
                          <a:latin typeface="Arial"/>
                          <a:ea typeface="Times New Roman"/>
                          <a:cs typeface="Times New Roman"/>
                        </a:rPr>
                        <a:t>автобетоносмесителя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 производства </a:t>
                      </a:r>
                      <a:r>
                        <a:rPr lang="ru-RU" sz="1000" dirty="0" err="1">
                          <a:latin typeface="Arial"/>
                          <a:ea typeface="Times New Roman"/>
                          <a:cs typeface="Times New Roman"/>
                        </a:rPr>
                        <a:t>Shougang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, толщина: 4 мм, и с износостойкой накладкой на краях реборд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Материал рамы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бесшовная прямоугольная стальная труба, размер поперечного сечения 120*80мм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9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Система защиты от переливов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Геометрический объем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24.56m³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Полезный объем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14 m³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Угол наклона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9 град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Коэффициент заполнения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57 %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Скорость рабочего вращения барабана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0-18 об / мин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Коэффициент остаточной массы после выгрузки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&lt;1%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6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Объем бака с водой, </a:t>
                      </a:r>
                      <a:r>
                        <a:rPr lang="ru-RU" sz="1000" dirty="0" err="1">
                          <a:latin typeface="Arial"/>
                          <a:ea typeface="Times New Roman"/>
                          <a:cs typeface="Times New Roman"/>
                        </a:rPr>
                        <a:t>пневмосистема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400L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Характеристики шасси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Модель двигателя, с коробкой отбора мощности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CA6DM2–39E5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Максимальная мощность (л.с.)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Производительность /Объем двигателя (л)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11(л)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Экологический класс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EURO 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ТНВД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BOSCH CPN2.2-6DL2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КПП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Arial"/>
                          <a:ea typeface="Times New Roman"/>
                          <a:cs typeface="Times New Roman"/>
                        </a:rPr>
                        <a:t>Fast Gear 12JSD180TА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6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Ведущий мост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5.769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Шины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 315/80R 22.5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5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Антиблокировочная тормозная система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WABCO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3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Комплектация кабины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Кабина со спальным местом, Электростеклоподъемники, Пневматическое сиденье водителя, Кондиционер, Автомагнитола, Центральный замок (ключ с пультом ДУ), гидравлический подъемник кабины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Топливный бак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400 литров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70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405" y="0"/>
            <a:ext cx="7559155" cy="104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20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504</Words>
  <Application>Microsoft Office PowerPoint</Application>
  <PresentationFormat>Произвольный</PresentationFormat>
  <Paragraphs>99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Настюшонок</dc:creator>
  <cp:lastModifiedBy>Dmitrii.Chausov</cp:lastModifiedBy>
  <cp:revision>79</cp:revision>
  <cp:lastPrinted>2020-06-29T15:51:14Z</cp:lastPrinted>
  <dcterms:created xsi:type="dcterms:W3CDTF">2020-04-28T04:38:53Z</dcterms:created>
  <dcterms:modified xsi:type="dcterms:W3CDTF">2022-08-03T04:43:03Z</dcterms:modified>
</cp:coreProperties>
</file>